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4644" r:id="rId1"/>
  </p:sldMasterIdLst>
  <p:notesMasterIdLst>
    <p:notesMasterId r:id="rId5"/>
  </p:notesMasterIdLst>
  <p:sldIdLst>
    <p:sldId id="769" r:id="rId2"/>
    <p:sldId id="770" r:id="rId3"/>
    <p:sldId id="771" r:id="rId4"/>
  </p:sldIdLst>
  <p:sldSz cx="9144000" cy="5143500" type="screen16x9"/>
  <p:notesSz cx="6797675" cy="9926638"/>
  <p:defaultTextStyle>
    <a:defPPr>
      <a:defRPr lang="ru-RU"/>
    </a:defPPr>
    <a:lvl1pPr marL="0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42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280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25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569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214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853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499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143" algn="l" defTabSz="91128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0579FCA-CE2D-477D-B645-512F2CD3B634}">
          <p14:sldIdLst>
            <p14:sldId id="769"/>
            <p14:sldId id="770"/>
            <p14:sldId id="7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1F9F7"/>
    <a:srgbClr val="CCFFCC"/>
    <a:srgbClr val="0033CC"/>
    <a:srgbClr val="F8DEC4"/>
    <a:srgbClr val="F4CBA2"/>
    <a:srgbClr val="FFC775"/>
    <a:srgbClr val="000099"/>
    <a:srgbClr val="F78B31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44" autoAdjust="0"/>
    <p:restoredTop sz="94909" autoAdjust="0"/>
  </p:normalViewPr>
  <p:slideViewPr>
    <p:cSldViewPr>
      <p:cViewPr>
        <p:scale>
          <a:sx n="74" d="100"/>
          <a:sy n="74" d="100"/>
        </p:scale>
        <p:origin x="-264" y="-426"/>
      </p:cViewPr>
      <p:guideLst>
        <p:guide orient="horz" pos="162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26736"/>
    </p:cViewPr>
  </p:sorterViewPr>
  <p:notesViewPr>
    <p:cSldViewPr>
      <p:cViewPr varScale="1">
        <p:scale>
          <a:sx n="51" d="100"/>
          <a:sy n="51" d="100"/>
        </p:scale>
        <p:origin x="-2592" y="-11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7" y="0"/>
            <a:ext cx="2945659" cy="496332"/>
          </a:xfrm>
          <a:prstGeom prst="rect">
            <a:avLst/>
          </a:prstGeom>
        </p:spPr>
        <p:txBody>
          <a:bodyPr vert="horz" lIns="91117" tIns="45560" rIns="91117" bIns="4556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50" y="0"/>
            <a:ext cx="2945659" cy="496332"/>
          </a:xfrm>
          <a:prstGeom prst="rect">
            <a:avLst/>
          </a:prstGeom>
        </p:spPr>
        <p:txBody>
          <a:bodyPr vert="horz" lIns="91117" tIns="45560" rIns="91117" bIns="45560" rtlCol="0"/>
          <a:lstStyle>
            <a:lvl1pPr algn="r">
              <a:defRPr sz="1200"/>
            </a:lvl1pPr>
          </a:lstStyle>
          <a:p>
            <a:fld id="{9685B75B-378E-4B9D-AB8B-876524163593}" type="datetimeFigureOut">
              <a:rPr lang="ru-RU" smtClean="0"/>
              <a:t>14.09.2020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17" tIns="45560" rIns="91117" bIns="4556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117" tIns="45560" rIns="91117" bIns="4556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7" y="9428583"/>
            <a:ext cx="2945659" cy="496332"/>
          </a:xfrm>
          <a:prstGeom prst="rect">
            <a:avLst/>
          </a:prstGeom>
        </p:spPr>
        <p:txBody>
          <a:bodyPr vert="horz" lIns="91117" tIns="45560" rIns="91117" bIns="4556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50" y="9428583"/>
            <a:ext cx="2945659" cy="496332"/>
          </a:xfrm>
          <a:prstGeom prst="rect">
            <a:avLst/>
          </a:prstGeom>
        </p:spPr>
        <p:txBody>
          <a:bodyPr vert="horz" lIns="91117" tIns="45560" rIns="91117" bIns="45560" rtlCol="0" anchor="b"/>
          <a:lstStyle>
            <a:lvl1pPr algn="r">
              <a:defRPr sz="1200"/>
            </a:lvl1pPr>
          </a:lstStyle>
          <a:p>
            <a:fld id="{C2C7771F-062E-4E95-9239-E51833EA969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43157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42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280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25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569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214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853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499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143" algn="l" defTabSz="91128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2900225"/>
            <a:ext cx="9144000" cy="224330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3"/>
            <a:ext cx="9144000" cy="290019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1989237"/>
            <a:ext cx="9144000" cy="17145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200165"/>
            <a:ext cx="9144000" cy="382905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7" y="3789441"/>
            <a:ext cx="5637010" cy="66158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56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1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6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78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3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89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45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618" y="2349241"/>
            <a:ext cx="7175351" cy="1344875"/>
          </a:xfrm>
          <a:effectLst/>
        </p:spPr>
        <p:txBody>
          <a:bodyPr>
            <a:noAutofit/>
          </a:bodyPr>
          <a:lstStyle>
            <a:lvl1pPr marL="637898" indent="-455642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0399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548669"/>
            <a:ext cx="6400800" cy="26060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471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60" y="282391"/>
            <a:ext cx="2057400" cy="3928754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20" y="548643"/>
            <a:ext cx="4829287" cy="367104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31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548669"/>
            <a:ext cx="6400800" cy="26060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52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2900225"/>
            <a:ext cx="9144000" cy="224330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"/>
            <a:ext cx="9144000" cy="290019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989237"/>
            <a:ext cx="9144000" cy="17145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65"/>
            <a:ext cx="9144000" cy="382905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1629487"/>
            <a:ext cx="5966666" cy="1817510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43" y="3455636"/>
            <a:ext cx="5970494" cy="626595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56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128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669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256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782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3385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8949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451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290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3001" y="548669"/>
            <a:ext cx="3346704" cy="26060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4" y="548669"/>
            <a:ext cx="3346704" cy="26060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5642" indent="0">
              <a:buNone/>
              <a:defRPr sz="2000" b="1"/>
            </a:lvl2pPr>
            <a:lvl3pPr marL="911280" indent="0">
              <a:buNone/>
              <a:defRPr sz="1800" b="1"/>
            </a:lvl3pPr>
            <a:lvl4pPr marL="1366925" indent="0">
              <a:buNone/>
              <a:defRPr sz="1600" b="1"/>
            </a:lvl4pPr>
            <a:lvl5pPr marL="1822569" indent="0">
              <a:buNone/>
              <a:defRPr sz="1600" b="1"/>
            </a:lvl5pPr>
            <a:lvl6pPr marL="2278214" indent="0">
              <a:buNone/>
              <a:defRPr sz="1600" b="1"/>
            </a:lvl6pPr>
            <a:lvl7pPr marL="2733853" indent="0">
              <a:buNone/>
              <a:defRPr sz="1600" b="1"/>
            </a:lvl7pPr>
            <a:lvl8pPr marL="3189499" indent="0">
              <a:buNone/>
              <a:defRPr sz="1600" b="1"/>
            </a:lvl8pPr>
            <a:lvl9pPr marL="364514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9" y="1050246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548641"/>
            <a:ext cx="3346704" cy="47982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5642" indent="0">
              <a:buNone/>
              <a:defRPr sz="2000" b="1"/>
            </a:lvl2pPr>
            <a:lvl3pPr marL="911280" indent="0">
              <a:buNone/>
              <a:defRPr sz="1800" b="1"/>
            </a:lvl3pPr>
            <a:lvl4pPr marL="1366925" indent="0">
              <a:buNone/>
              <a:defRPr sz="1600" b="1"/>
            </a:lvl4pPr>
            <a:lvl5pPr marL="1822569" indent="0">
              <a:buNone/>
              <a:defRPr sz="1600" b="1"/>
            </a:lvl5pPr>
            <a:lvl6pPr marL="2278214" indent="0">
              <a:buNone/>
              <a:defRPr sz="1600" b="1"/>
            </a:lvl6pPr>
            <a:lvl7pPr marL="2733853" indent="0">
              <a:buNone/>
              <a:defRPr sz="1600" b="1"/>
            </a:lvl7pPr>
            <a:lvl8pPr marL="3189499" indent="0">
              <a:buNone/>
              <a:defRPr sz="1600" b="1"/>
            </a:lvl8pPr>
            <a:lvl9pPr marL="3645143" indent="0">
              <a:buNone/>
              <a:defRPr sz="1600" b="1"/>
            </a:lvl9pPr>
          </a:lstStyle>
          <a:p>
            <a:pPr marL="0" lvl="0" indent="0" algn="ctr" defTabSz="91128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049276"/>
            <a:ext cx="3346704" cy="20574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0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233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447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8" y="1657354"/>
            <a:ext cx="3636085" cy="943870"/>
          </a:xfrm>
          <a:effectLst/>
        </p:spPr>
        <p:txBody>
          <a:bodyPr anchor="b">
            <a:noAutofit/>
          </a:bodyPr>
          <a:lstStyle>
            <a:lvl1pPr marL="227820" indent="-22782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24" y="548642"/>
            <a:ext cx="4017085" cy="3671048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2623353"/>
            <a:ext cx="3388660" cy="1604638"/>
          </a:xfrm>
        </p:spPr>
        <p:txBody>
          <a:bodyPr/>
          <a:lstStyle>
            <a:lvl1pPr marL="0" indent="0">
              <a:buNone/>
              <a:defRPr sz="1400"/>
            </a:lvl1pPr>
            <a:lvl2pPr marL="455642" indent="0">
              <a:buNone/>
              <a:defRPr sz="1200"/>
            </a:lvl2pPr>
            <a:lvl3pPr marL="911280" indent="0">
              <a:buNone/>
              <a:defRPr sz="1000"/>
            </a:lvl3pPr>
            <a:lvl4pPr marL="1366925" indent="0">
              <a:buNone/>
              <a:defRPr sz="900"/>
            </a:lvl4pPr>
            <a:lvl5pPr marL="1822569" indent="0">
              <a:buNone/>
              <a:defRPr sz="900"/>
            </a:lvl5pPr>
            <a:lvl6pPr marL="2278214" indent="0">
              <a:buNone/>
              <a:defRPr sz="900"/>
            </a:lvl6pPr>
            <a:lvl7pPr marL="2733853" indent="0">
              <a:buNone/>
              <a:defRPr sz="900"/>
            </a:lvl7pPr>
            <a:lvl8pPr marL="3189499" indent="0">
              <a:buNone/>
              <a:defRPr sz="900"/>
            </a:lvl8pPr>
            <a:lvl9pPr marL="364514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900225"/>
            <a:ext cx="9144000" cy="2243309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"/>
            <a:ext cx="9144000" cy="290019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1989237"/>
            <a:ext cx="9144000" cy="17145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200165"/>
            <a:ext cx="9144000" cy="382905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7" y="857253"/>
            <a:ext cx="4114800" cy="2345854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5642" indent="0">
              <a:buNone/>
              <a:defRPr sz="2800"/>
            </a:lvl2pPr>
            <a:lvl3pPr marL="911280" indent="0">
              <a:buNone/>
              <a:defRPr sz="2400"/>
            </a:lvl3pPr>
            <a:lvl4pPr marL="1366925" indent="0">
              <a:buNone/>
              <a:defRPr sz="2000"/>
            </a:lvl4pPr>
            <a:lvl5pPr marL="1822569" indent="0">
              <a:buNone/>
              <a:defRPr sz="2000"/>
            </a:lvl5pPr>
            <a:lvl6pPr marL="2278214" indent="0">
              <a:buNone/>
              <a:defRPr sz="2000"/>
            </a:lvl6pPr>
            <a:lvl7pPr marL="2733853" indent="0">
              <a:buNone/>
              <a:defRPr sz="2000"/>
            </a:lvl7pPr>
            <a:lvl8pPr marL="3189499" indent="0">
              <a:buNone/>
              <a:defRPr sz="2000"/>
            </a:lvl8pPr>
            <a:lvl9pPr marL="3645143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757868"/>
            <a:ext cx="3694114" cy="1622265"/>
          </a:xfrm>
        </p:spPr>
        <p:txBody>
          <a:bodyPr anchor="b"/>
          <a:lstStyle>
            <a:lvl1pPr marL="182255" indent="-182255">
              <a:buFont typeface="Georgia" pitchFamily="18" charset="0"/>
              <a:buChar char="*"/>
              <a:defRPr sz="1600"/>
            </a:lvl1pPr>
            <a:lvl2pPr marL="455642" indent="0">
              <a:buNone/>
              <a:defRPr sz="1200"/>
            </a:lvl2pPr>
            <a:lvl3pPr marL="911280" indent="0">
              <a:buNone/>
              <a:defRPr sz="1000"/>
            </a:lvl3pPr>
            <a:lvl4pPr marL="1366925" indent="0">
              <a:buNone/>
              <a:defRPr sz="900"/>
            </a:lvl4pPr>
            <a:lvl5pPr marL="1822569" indent="0">
              <a:buNone/>
              <a:defRPr sz="900"/>
            </a:lvl5pPr>
            <a:lvl6pPr marL="2278214" indent="0">
              <a:buNone/>
              <a:defRPr sz="900"/>
            </a:lvl6pPr>
            <a:lvl7pPr marL="2733853" indent="0">
              <a:buNone/>
              <a:defRPr sz="900"/>
            </a:lvl7pPr>
            <a:lvl8pPr marL="3189499" indent="0">
              <a:buNone/>
              <a:defRPr sz="900"/>
            </a:lvl8pPr>
            <a:lvl9pPr marL="364514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3348317"/>
            <a:ext cx="6383538" cy="85725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91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29083"/>
            <a:ext cx="9144000" cy="1314449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22"/>
            <a:ext cx="9144000" cy="382905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826258"/>
            <a:ext cx="9144000" cy="171450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200165"/>
            <a:ext cx="9144000" cy="382905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28" tIns="45548" rIns="91128" bIns="45548"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97" y="3279126"/>
            <a:ext cx="6512511" cy="857250"/>
          </a:xfrm>
          <a:prstGeom prst="rect">
            <a:avLst/>
          </a:prstGeom>
          <a:effectLst/>
        </p:spPr>
        <p:txBody>
          <a:bodyPr vert="horz" lIns="91128" tIns="45548" rIns="91128" bIns="45548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549218"/>
            <a:ext cx="6400800" cy="2606039"/>
          </a:xfrm>
          <a:prstGeom prst="rect">
            <a:avLst/>
          </a:prstGeom>
        </p:spPr>
        <p:txBody>
          <a:bodyPr vert="horz" lIns="91128" tIns="45548" rIns="91128" bIns="45548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2" y="4629155"/>
            <a:ext cx="2514600" cy="273843"/>
          </a:xfrm>
          <a:prstGeom prst="rect">
            <a:avLst/>
          </a:prstGeom>
        </p:spPr>
        <p:txBody>
          <a:bodyPr vert="horz" lIns="91128" tIns="45548" rIns="91128" bIns="45548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4A41539-60AE-48B6-920E-8D3248251FD7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14.09.2020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35" y="4629155"/>
            <a:ext cx="3352801" cy="273843"/>
          </a:xfrm>
          <a:prstGeom prst="rect">
            <a:avLst/>
          </a:prstGeom>
        </p:spPr>
        <p:txBody>
          <a:bodyPr vert="horz" lIns="91128" tIns="45548" rIns="91128" bIns="45548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4629155"/>
            <a:ext cx="1828800" cy="273843"/>
          </a:xfrm>
          <a:prstGeom prst="rect">
            <a:avLst/>
          </a:prstGeom>
        </p:spPr>
        <p:txBody>
          <a:bodyPr vert="horz" lIns="91128" tIns="45548" rIns="91128" bIns="45548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25FE338-F695-4A83-81E1-3A99AD6C38E5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10681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5" r:id="rId1"/>
    <p:sldLayoutId id="2147484646" r:id="rId2"/>
    <p:sldLayoutId id="2147484647" r:id="rId3"/>
    <p:sldLayoutId id="2147484648" r:id="rId4"/>
    <p:sldLayoutId id="2147484649" r:id="rId5"/>
    <p:sldLayoutId id="2147484650" r:id="rId6"/>
    <p:sldLayoutId id="2147484651" r:id="rId7"/>
    <p:sldLayoutId id="2147484652" r:id="rId8"/>
    <p:sldLayoutId id="2147484653" r:id="rId9"/>
    <p:sldLayoutId id="2147484654" r:id="rId10"/>
    <p:sldLayoutId id="2147484655" r:id="rId11"/>
  </p:sldLayoutIdLst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318952" indent="-318952" algn="r" defTabSz="91128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7820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6769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0161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3539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5151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58540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59263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78214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78931" indent="-182255" algn="l" defTabSz="91128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5642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1280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66925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2569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78214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33853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89499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45143" algn="l" defTabSz="9112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0" y="843558"/>
            <a:ext cx="8784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Всероссийская перепись населения пройдёт с 1 по 30 апреля 2021 года. Для сбора сведений о населении 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Мурманской  области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привлечь почти 1800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временных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работников: контролёров полевого уровня, переписчиков счётных и стационарных участков в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сроки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20280" y="184034"/>
            <a:ext cx="6804248" cy="584450"/>
          </a:xfrm>
          <a:prstGeom prst="rect">
            <a:avLst/>
          </a:prstGeom>
        </p:spPr>
        <p:txBody>
          <a:bodyPr wrap="square" lIns="91149" tIns="45559" rIns="91149" bIns="45559">
            <a:spAutoFit/>
          </a:bodyPr>
          <a:lstStyle/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Мурманскстат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осуществляет </a:t>
            </a:r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подбор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персонала 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для Всероссийской переписи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населения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329638"/>
              </p:ext>
            </p:extLst>
          </p:nvPr>
        </p:nvGraphicFramePr>
        <p:xfrm>
          <a:off x="251520" y="1635646"/>
          <a:ext cx="8640960" cy="25202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019"/>
                <a:gridCol w="2880019"/>
                <a:gridCol w="2880922"/>
              </a:tblGrid>
              <a:tr h="37956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Категории лиц, привлекаемых к сбору сведений о населении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Сроки привлечения </a:t>
                      </a:r>
                      <a:endParaRPr lang="ru-RU" sz="1050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в 2021 </a:t>
                      </a:r>
                      <a:r>
                        <a:rPr lang="ru-RU" sz="1050" dirty="0">
                          <a:effectLst/>
                        </a:rPr>
                        <a:t>году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Функции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</a:tr>
              <a:tr h="42257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Контролёр </a:t>
                      </a:r>
                      <a:r>
                        <a:rPr lang="ru-RU" sz="1050" dirty="0">
                          <a:effectLst/>
                        </a:rPr>
                        <a:t>полевого уровня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 </a:t>
                      </a:r>
                      <a:r>
                        <a:rPr lang="ru-RU" sz="1050" dirty="0" smtClean="0">
                          <a:effectLst/>
                        </a:rPr>
                        <a:t>15 марта по 11 мая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(на 58 дней)</a:t>
                      </a:r>
                      <a:endParaRPr lang="ru-RU" sz="1050" dirty="0">
                        <a:effectLst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Организация работы переписного участка, контроль над работой переписчиков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</a:tr>
              <a:tr h="8590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Переписчик счётного участка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с 1 по 30 апреля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 smtClean="0">
                          <a:effectLst/>
                        </a:rPr>
                        <a:t>(на 30 дней)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Обход всех жилых помещений счётного участка. Опрос населения, не прошедшего </a:t>
                      </a:r>
                      <a:r>
                        <a:rPr lang="ru-RU" sz="1050" dirty="0" smtClean="0">
                          <a:effectLst/>
                        </a:rPr>
                        <a:t>Интернет-перепись,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050" dirty="0" smtClean="0">
                          <a:effectLst/>
                        </a:rPr>
                        <a:t>и </a:t>
                      </a:r>
                      <a:r>
                        <a:rPr lang="ru-RU" sz="1050" dirty="0">
                          <a:effectLst/>
                        </a:rPr>
                        <a:t>заполнение </a:t>
                      </a:r>
                      <a:r>
                        <a:rPr lang="ru-RU" sz="1050" dirty="0" err="1" smtClean="0">
                          <a:effectLst/>
                        </a:rPr>
                        <a:t>перепис-ных</a:t>
                      </a:r>
                      <a:r>
                        <a:rPr lang="ru-RU" sz="1050" dirty="0" smtClean="0">
                          <a:effectLst/>
                        </a:rPr>
                        <a:t> </a:t>
                      </a:r>
                      <a:r>
                        <a:rPr lang="ru-RU" sz="1050" dirty="0">
                          <a:effectLst/>
                        </a:rPr>
                        <a:t>листов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</a:tr>
              <a:tr h="85907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Переписчик стационарного участка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с 1 по </a:t>
                      </a:r>
                      <a:r>
                        <a:rPr lang="ru-RU" sz="1050" dirty="0" smtClean="0">
                          <a:effectLst/>
                        </a:rPr>
                        <a:t>30 апреля</a:t>
                      </a:r>
                      <a:endParaRPr lang="ru-RU" sz="105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(на </a:t>
                      </a:r>
                      <a:r>
                        <a:rPr lang="ru-RU" sz="1050" dirty="0" smtClean="0">
                          <a:effectLst/>
                        </a:rPr>
                        <a:t>30 дней)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50" dirty="0">
                          <a:effectLst/>
                        </a:rPr>
                        <a:t>Опрос населения и заполнение переписных листов в помещениях стационарных участков. </a:t>
                      </a:r>
                      <a:r>
                        <a:rPr lang="ru-RU" sz="1050" dirty="0" smtClean="0">
                          <a:effectLst/>
                        </a:rPr>
                        <a:t>Замещение функций выбывших переписчиков счётных</a:t>
                      </a:r>
                      <a:r>
                        <a:rPr lang="ru-RU" sz="1050" baseline="0" dirty="0" smtClean="0">
                          <a:effectLst/>
                        </a:rPr>
                        <a:t> участков.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692" marR="32692" marT="0" marB="0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00850" y="4285133"/>
            <a:ext cx="8784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just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работе по сбору сведений о населении будут привлекаться граждане Российской Федерации старше 18 лет, обладающие коммуникативными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навыками, компьютерной грамотностью, умением работать на планшетном компьютере,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прошедшие обучение и успешно сдавшие тестирование.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97" y="123478"/>
            <a:ext cx="2029567" cy="70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59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79511" y="843558"/>
            <a:ext cx="8784978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360000" algn="ctr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включения в список кандидатов следует позвонить по следующим телефонам: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8755672"/>
              </p:ext>
            </p:extLst>
          </p:nvPr>
        </p:nvGraphicFramePr>
        <p:xfrm>
          <a:off x="1079613" y="1261346"/>
          <a:ext cx="6984775" cy="35426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42781"/>
                <a:gridCol w="1930670"/>
                <a:gridCol w="3111324"/>
              </a:tblGrid>
              <a:tr h="4423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Городской округ, муниципальный  район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Телефон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Ответственный специалист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2989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г. Мурманск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688-568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688-628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Елфимова Наталья Васильевна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Талова</a:t>
                      </a:r>
                      <a:r>
                        <a:rPr lang="ru-RU" sz="12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Ирина Владимировна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г. Апатиты, г. Кировск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Баранова Елена Ивановна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г. Оленегорск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688-637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Самарина Татьяна Викторовна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г. Мончегорск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688-635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Карцева Елена Алексеевна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г. Полярные Зори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688-640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Власова Юлия Владимировна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ЗАТО г. Североморск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688-638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Попова Галина Алексеевна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ЗАТО Александровск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688-639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Дзедзич </a:t>
                      </a:r>
                      <a:r>
                        <a:rPr lang="ru-RU" sz="1200" dirty="0">
                          <a:effectLst/>
                        </a:rPr>
                        <a:t>Татьяна Викторовна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Кандалакшский 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Калинина Инна Олеговна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Ковдорский 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Агалакова Анастасия Сергеевна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Ловозерский 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688-642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Лисицинская Мария Валерьевна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Кольский 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688-631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Ефимова Ирина Викторовна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Печенгский 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688-636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Сычёва Людмила Викторовна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  <a:tr h="1554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Терский район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+7 (8152) 688-643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Глазова Татьяна Ивановна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997" marR="5997" marT="5997" marB="5997" anchor="ctr"/>
                </a:tc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97" y="123478"/>
            <a:ext cx="2029567" cy="705562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520280" y="184034"/>
            <a:ext cx="6804248" cy="584450"/>
          </a:xfrm>
          <a:prstGeom prst="rect">
            <a:avLst/>
          </a:prstGeom>
        </p:spPr>
        <p:txBody>
          <a:bodyPr wrap="square" lIns="91149" tIns="45559" rIns="91149" bIns="45559">
            <a:spAutoFit/>
          </a:bodyPr>
          <a:lstStyle/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Мурманскстат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осуществляет подбор персонала 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для Всероссийской переписи </a:t>
            </a:r>
            <a:r>
              <a:rPr lang="ru-RU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населения</a:t>
            </a:r>
            <a:endParaRPr lang="ru-RU" sz="1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23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29581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1358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 advClick="0" advTm="15000">
        <p:split orient="vert"/>
      </p:transition>
    </mc:Choice>
    <mc:Fallback xmlns="">
      <p:transition advClick="0" advTm="15000">
        <p:split orient="vert"/>
      </p:transition>
    </mc:Fallback>
  </mc:AlternateContent>
</p:sld>
</file>

<file path=ppt/theme/theme1.xml><?xml version="1.0" encoding="utf-8"?>
<a:theme xmlns:a="http://schemas.openxmlformats.org/drawingml/2006/main" name="1_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44443</TotalTime>
  <Words>374</Words>
  <Application>Microsoft Office PowerPoint</Application>
  <PresentationFormat>Экран (16:9)</PresentationFormat>
  <Paragraphs>68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1_Воздушный поток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Малый бизнес</dc:title>
  <dc:creator>user</dc:creator>
  <cp:lastModifiedBy>Каминская Вероника Александровна</cp:lastModifiedBy>
  <cp:revision>2089</cp:revision>
  <cp:lastPrinted>2020-08-04T10:02:53Z</cp:lastPrinted>
  <dcterms:created xsi:type="dcterms:W3CDTF">2013-02-09T08:29:17Z</dcterms:created>
  <dcterms:modified xsi:type="dcterms:W3CDTF">2020-09-14T06:36:20Z</dcterms:modified>
</cp:coreProperties>
</file>